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46"/>
  </p:notesMasterIdLst>
  <p:sldIdLst>
    <p:sldId id="256" r:id="rId2"/>
    <p:sldId id="285" r:id="rId3"/>
    <p:sldId id="317" r:id="rId4"/>
    <p:sldId id="284" r:id="rId5"/>
    <p:sldId id="286" r:id="rId6"/>
    <p:sldId id="291" r:id="rId7"/>
    <p:sldId id="292" r:id="rId8"/>
    <p:sldId id="293" r:id="rId9"/>
    <p:sldId id="294" r:id="rId10"/>
    <p:sldId id="297" r:id="rId11"/>
    <p:sldId id="298" r:id="rId12"/>
    <p:sldId id="299" r:id="rId13"/>
    <p:sldId id="300" r:id="rId14"/>
    <p:sldId id="312" r:id="rId15"/>
    <p:sldId id="301" r:id="rId16"/>
    <p:sldId id="304" r:id="rId17"/>
    <p:sldId id="315" r:id="rId18"/>
    <p:sldId id="316" r:id="rId19"/>
    <p:sldId id="306" r:id="rId20"/>
    <p:sldId id="307" r:id="rId21"/>
    <p:sldId id="303" r:id="rId22"/>
    <p:sldId id="308" r:id="rId23"/>
    <p:sldId id="295" r:id="rId24"/>
    <p:sldId id="314" r:id="rId25"/>
    <p:sldId id="270" r:id="rId26"/>
    <p:sldId id="271" r:id="rId27"/>
    <p:sldId id="272" r:id="rId28"/>
    <p:sldId id="279" r:id="rId29"/>
    <p:sldId id="280" r:id="rId30"/>
    <p:sldId id="281" r:id="rId31"/>
    <p:sldId id="302" r:id="rId32"/>
    <p:sldId id="289" r:id="rId33"/>
    <p:sldId id="290" r:id="rId34"/>
    <p:sldId id="325" r:id="rId35"/>
    <p:sldId id="319" r:id="rId36"/>
    <p:sldId id="320" r:id="rId37"/>
    <p:sldId id="321" r:id="rId38"/>
    <p:sldId id="322" r:id="rId39"/>
    <p:sldId id="323" r:id="rId40"/>
    <p:sldId id="324" r:id="rId41"/>
    <p:sldId id="318" r:id="rId42"/>
    <p:sldId id="310" r:id="rId43"/>
    <p:sldId id="311" r:id="rId44"/>
    <p:sldId id="268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660"/>
  </p:normalViewPr>
  <p:slideViewPr>
    <p:cSldViewPr snapToGrid="0" snapToObjects="1">
      <p:cViewPr>
        <p:scale>
          <a:sx n="72" d="100"/>
          <a:sy n="72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440D4-2594-4640-9C82-648C5A6932E0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B5107-84C5-4048-870E-AFBD51F4C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4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D60A99E-92C8-3C4A-9856-5DE8A59813FA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53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1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1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9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6427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64275"/>
            <a:ext cx="2895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67450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94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6427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64275"/>
            <a:ext cx="2895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67450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8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8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2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6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0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6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9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0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altLang="zh-CN" noProof="0" smtClean="0"/>
              <a:t>Drag picture to placeholder or click icon to add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5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2CB58F94-C8D8-E840-B9EF-3B505CD44E1F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新細明體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RELATIONS AND FUNCTIONS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US" dirty="0"/>
          </a:p>
        </p:txBody>
      </p:sp>
      <p:pic>
        <p:nvPicPr>
          <p:cNvPr id="4" name="Picture 4" descr="http://www.ltcconline.net/greenl/courses/154/systfunc/functn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5052">
            <a:off x="599193" y="3752497"/>
            <a:ext cx="2705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http://img.sparknotes.com/figures/4/4d7924c96427a340a0f1be4c7e650f7c/rel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5684">
            <a:off x="5971823" y="3668233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29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07622" y="381000"/>
            <a:ext cx="8554156" cy="46482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r" eaLnBrk="1" hangingPunct="1"/>
            <a:endParaRPr lang="en-US" b="1" dirty="0" smtClean="0">
              <a:solidFill>
                <a:schemeClr val="bg1"/>
              </a:solidFill>
            </a:endParaRPr>
          </a:p>
          <a:p>
            <a:pPr algn="r" eaLnBrk="1" hangingPunct="1"/>
            <a:r>
              <a:rPr lang="en-US" b="1" dirty="0" smtClean="0">
                <a:solidFill>
                  <a:schemeClr val="bg1"/>
                </a:solidFill>
              </a:rPr>
              <a:t>A </a:t>
            </a:r>
            <a:r>
              <a:rPr lang="en-US" b="1" i="1" u="sng" dirty="0">
                <a:solidFill>
                  <a:schemeClr val="bg1"/>
                </a:solidFill>
              </a:rPr>
              <a:t>Relation</a:t>
            </a:r>
            <a:r>
              <a:rPr lang="en-US" b="1" dirty="0">
                <a:solidFill>
                  <a:schemeClr val="bg1"/>
                </a:solidFill>
              </a:rPr>
              <a:t> is a rule that produces one or more </a:t>
            </a: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output numbers for every valid input number </a:t>
            </a: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(x and y values may be repeated).</a:t>
            </a:r>
          </a:p>
          <a:p>
            <a:pPr algn="r" eaLnBrk="1" hangingPunct="1"/>
            <a:endParaRPr lang="en-US" b="1" dirty="0">
              <a:solidFill>
                <a:schemeClr val="bg1"/>
              </a:solidFill>
            </a:endParaRP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This represents only a relation</a:t>
            </a: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because the input value or </a:t>
            </a: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x-value of 2 was used twice.</a:t>
            </a: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Therefore this relation is not a</a:t>
            </a: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Function.</a:t>
            </a:r>
          </a:p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71600" y="5181600"/>
            <a:ext cx="6629400" cy="1077913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/>
              <a:t> All functions are relations but not all relations are functions!</a:t>
            </a:r>
          </a:p>
        </p:txBody>
      </p:sp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288" y="677334"/>
            <a:ext cx="3390978" cy="297744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  <p:pic>
        <p:nvPicPr>
          <p:cNvPr id="7184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9288" y="3951463"/>
            <a:ext cx="3390978" cy="7842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</p:spTree>
    <p:extLst>
      <p:ext uri="{BB962C8B-B14F-4D97-AF65-F5344CB8AC3E}">
        <p14:creationId xmlns:p14="http://schemas.microsoft.com/office/powerpoint/2010/main" val="367897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3400" y="381000"/>
            <a:ext cx="8305800" cy="41148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r" eaLnBrk="1" hangingPunct="1"/>
            <a:r>
              <a:rPr lang="en-US" b="1" dirty="0">
                <a:solidFill>
                  <a:srgbClr val="000000"/>
                </a:solidFill>
              </a:rPr>
              <a:t>Function</a:t>
            </a:r>
          </a:p>
          <a:p>
            <a:pPr algn="r" eaLnBrk="1" hangingPunct="1"/>
            <a:endParaRPr lang="en-US" b="1" dirty="0">
              <a:solidFill>
                <a:srgbClr val="000000"/>
              </a:solidFill>
            </a:endParaRPr>
          </a:p>
          <a:p>
            <a:pPr algn="r" eaLnBrk="1" hangingPunct="1"/>
            <a:r>
              <a:rPr lang="en-US" b="1" dirty="0">
                <a:solidFill>
                  <a:srgbClr val="000000"/>
                </a:solidFill>
              </a:rPr>
              <a:t>X values are always located</a:t>
            </a:r>
          </a:p>
          <a:p>
            <a:pPr algn="r" eaLnBrk="1" hangingPunct="1"/>
            <a:r>
              <a:rPr lang="en-US" b="1" dirty="0">
                <a:solidFill>
                  <a:srgbClr val="000000"/>
                </a:solidFill>
              </a:rPr>
              <a:t>    on the right and y values are </a:t>
            </a:r>
          </a:p>
          <a:p>
            <a:pPr algn="r" eaLnBrk="1" hangingPunct="1"/>
            <a:r>
              <a:rPr lang="en-US" b="1" dirty="0">
                <a:solidFill>
                  <a:srgbClr val="000000"/>
                </a:solidFill>
              </a:rPr>
              <a:t>         on the left.</a:t>
            </a:r>
          </a:p>
          <a:p>
            <a:pPr algn="r" eaLnBrk="1" hangingPunct="1"/>
            <a:endParaRPr lang="en-US" b="1" dirty="0">
              <a:solidFill>
                <a:srgbClr val="000000"/>
              </a:solidFill>
            </a:endParaRPr>
          </a:p>
          <a:p>
            <a:pPr algn="r" eaLnBrk="1" hangingPunct="1"/>
            <a:r>
              <a:rPr lang="en-US" b="1" dirty="0">
                <a:solidFill>
                  <a:srgbClr val="000000"/>
                </a:solidFill>
              </a:rPr>
              <a:t>They can be represented by</a:t>
            </a:r>
          </a:p>
          <a:p>
            <a:pPr algn="r" eaLnBrk="1" hangingPunct="1"/>
            <a:r>
              <a:rPr lang="en-US" b="1" dirty="0">
                <a:solidFill>
                  <a:srgbClr val="000000"/>
                </a:solidFill>
              </a:rPr>
              <a:t>words, symbols or numbers.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90600" y="4800600"/>
            <a:ext cx="7120710" cy="83026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dirty="0"/>
              <a:t>This represents a function as every input value (x) has only been used once.</a:t>
            </a: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855663"/>
            <a:ext cx="3124200" cy="28940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429000"/>
            <a:ext cx="4572000" cy="9144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</p:spTree>
    <p:extLst>
      <p:ext uri="{BB962C8B-B14F-4D97-AF65-F5344CB8AC3E}">
        <p14:creationId xmlns:p14="http://schemas.microsoft.com/office/powerpoint/2010/main" val="252820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001000" cy="12192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Relations and functions can be shown many</a:t>
            </a:r>
          </a:p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 different ways.</a:t>
            </a:r>
          </a:p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Are these relations or functions?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0" y="1752600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/>
              <a:t>x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429000" y="1752600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/>
              <a:t>y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096000" y="2667000"/>
            <a:ext cx="81915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Times New Roman" charset="0"/>
              </a:rPr>
              <a:t>x   y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5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6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7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6</a:t>
            </a:r>
          </a:p>
          <a:p>
            <a:pPr eaLnBrk="1" hangingPunct="1"/>
            <a:endParaRPr lang="en-US" sz="2800" b="1">
              <a:latin typeface="Times New Roman" charset="0"/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6484175" y="2743200"/>
            <a:ext cx="0" cy="2362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019800" y="3124200"/>
            <a:ext cx="1143000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1295400" y="2320925"/>
            <a:ext cx="914400" cy="3708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1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2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3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3200400" y="2746375"/>
            <a:ext cx="914400" cy="2676525"/>
          </a:xfrm>
          <a:prstGeom prst="ellipse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5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6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1905000" y="3048000"/>
            <a:ext cx="160020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1828800" y="3810000"/>
            <a:ext cx="167640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1905000" y="4495800"/>
            <a:ext cx="152400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1905000" y="4267200"/>
            <a:ext cx="1600200" cy="990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320740" y="1479550"/>
            <a:ext cx="2362200" cy="118745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</a:rPr>
              <a:t>Function </a:t>
            </a:r>
          </a:p>
          <a:p>
            <a:pPr algn="ctr" eaLnBrk="1" hangingPunct="1"/>
            <a:r>
              <a:rPr lang="en-US">
                <a:solidFill>
                  <a:srgbClr val="000000"/>
                </a:solidFill>
              </a:rPr>
              <a:t>&amp; </a:t>
            </a:r>
          </a:p>
          <a:p>
            <a:pPr algn="ctr" eaLnBrk="1" hangingPunct="1"/>
            <a:r>
              <a:rPr lang="en-US">
                <a:solidFill>
                  <a:srgbClr val="000000"/>
                </a:solidFill>
              </a:rPr>
              <a:t>Relation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4267200" y="5791200"/>
            <a:ext cx="4191000" cy="461963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/>
              <a:t>(1, 5), (2, 6), (3, 7), (4, 6)</a:t>
            </a:r>
          </a:p>
        </p:txBody>
      </p:sp>
    </p:spTree>
    <p:extLst>
      <p:ext uri="{BB962C8B-B14F-4D97-AF65-F5344CB8AC3E}">
        <p14:creationId xmlns:p14="http://schemas.microsoft.com/office/powerpoint/2010/main" val="404735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 autoUpdateAnimBg="0"/>
      <p:bldP spid="10245" grpId="0" animBg="1" autoUpdateAnimBg="0"/>
      <p:bldP spid="10246" grpId="0" autoUpdateAnimBg="0"/>
      <p:bldP spid="10247" grpId="0" animBg="1"/>
      <p:bldP spid="10248" grpId="0" animBg="1"/>
      <p:bldP spid="10249" grpId="0" animBg="1" autoUpdateAnimBg="0"/>
      <p:bldP spid="10250" grpId="0" animBg="1" autoUpdateAnimBg="0"/>
      <p:bldP spid="10251" grpId="0" animBg="1"/>
      <p:bldP spid="10252" grpId="0" animBg="1"/>
      <p:bldP spid="10253" grpId="0" animBg="1"/>
      <p:bldP spid="10254" grpId="0" animBg="1"/>
      <p:bldP spid="10256" grpId="0" animBg="1" autoUpdateAnimBg="0"/>
      <p:bldP spid="1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8001000" cy="4572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/>
              <a:t>Are these relations or functions?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24000" y="2133600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/>
              <a:t>x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429000" y="2133600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/>
              <a:t>y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096000" y="2667000"/>
            <a:ext cx="81915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Times New Roman" charset="0"/>
              </a:rPr>
              <a:t>x   y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5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6</a:t>
            </a:r>
          </a:p>
          <a:p>
            <a:pPr eaLnBrk="1" hangingPunct="1"/>
            <a:r>
              <a:rPr lang="en-US" sz="2800" b="1">
                <a:latin typeface="Times New Roman" charset="0"/>
              </a:rPr>
              <a:t>1	7</a:t>
            </a:r>
          </a:p>
          <a:p>
            <a:pPr eaLnBrk="1" hangingPunct="1"/>
            <a:r>
              <a:rPr lang="en-US" sz="2800" b="1">
                <a:latin typeface="Times New Roman" charset="0"/>
              </a:rPr>
              <a:t>1	6</a:t>
            </a:r>
          </a:p>
          <a:p>
            <a:pPr eaLnBrk="1" hangingPunct="1"/>
            <a:endParaRPr lang="en-US" sz="2800" b="1">
              <a:latin typeface="Times New Roman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553200" y="2743200"/>
            <a:ext cx="0" cy="2362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6019800" y="3124200"/>
            <a:ext cx="1143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1295400" y="2743200"/>
            <a:ext cx="914400" cy="2676525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1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3200400" y="2743200"/>
            <a:ext cx="914400" cy="2676525"/>
          </a:xfrm>
          <a:prstGeom prst="ellipse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5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6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905000" y="3276600"/>
            <a:ext cx="16764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1905000" y="4114800"/>
            <a:ext cx="1524000" cy="762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905000" y="3276600"/>
            <a:ext cx="1524000" cy="685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1905000" y="3276600"/>
            <a:ext cx="1600200" cy="1600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5029200" y="1539875"/>
            <a:ext cx="3048000" cy="82232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</a:rPr>
              <a:t>Not a Function but a</a:t>
            </a:r>
          </a:p>
          <a:p>
            <a:pPr algn="ctr" eaLnBrk="1" hangingPunct="1"/>
            <a:r>
              <a:rPr lang="en-US">
                <a:solidFill>
                  <a:srgbClr val="000000"/>
                </a:solidFill>
              </a:rPr>
              <a:t>Relation</a:t>
            </a:r>
          </a:p>
        </p:txBody>
      </p:sp>
    </p:spTree>
    <p:extLst>
      <p:ext uri="{BB962C8B-B14F-4D97-AF65-F5344CB8AC3E}">
        <p14:creationId xmlns:p14="http://schemas.microsoft.com/office/powerpoint/2010/main" val="394187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3" grpId="0" animBg="1" autoUpdateAnimBg="0"/>
      <p:bldP spid="15364" grpId="0" animBg="1" autoUpdateAnimBg="0"/>
      <p:bldP spid="15365" grpId="0" autoUpdateAnimBg="0"/>
      <p:bldP spid="15366" grpId="0" animBg="1"/>
      <p:bldP spid="15367" grpId="0" animBg="1"/>
      <p:bldP spid="15368" grpId="0" animBg="1" autoUpdateAnimBg="0"/>
      <p:bldP spid="15369" grpId="0" animBg="1" autoUpdateAnimBg="0"/>
      <p:bldP spid="15370" grpId="0" animBg="1"/>
      <p:bldP spid="15371" grpId="0" animBg="1"/>
      <p:bldP spid="15372" grpId="0" animBg="1"/>
      <p:bldP spid="15373" grpId="0" animBg="1"/>
      <p:bldP spid="1537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28670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altLang="zh-CN" dirty="0" smtClean="0"/>
              <a:t>Key Terms</a:t>
            </a:r>
            <a:endParaRPr lang="zh-CN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149080"/>
            <a:ext cx="28289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517232"/>
            <a:ext cx="28479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2348880"/>
            <a:ext cx="303847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362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609600"/>
            <a:ext cx="8991600" cy="1371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dirty="0">
                <a:latin typeface="Times" charset="0"/>
              </a:rPr>
              <a:t>How about some more definitions? The </a:t>
            </a:r>
            <a:r>
              <a:rPr lang="en-US" b="1" u="sng" dirty="0">
                <a:solidFill>
                  <a:srgbClr val="004E47"/>
                </a:solidFill>
                <a:latin typeface="Times" charset="0"/>
              </a:rPr>
              <a:t>domain</a:t>
            </a:r>
            <a:r>
              <a:rPr lang="en-US" dirty="0">
                <a:latin typeface="Times" charset="0"/>
              </a:rPr>
              <a:t> is the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8991600" cy="4267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sz="4000" dirty="0">
                <a:latin typeface="Times" charset="0"/>
              </a:rPr>
              <a:t>set of 1st coordinates of the ordered pairs.</a:t>
            </a:r>
          </a:p>
          <a:p>
            <a:pPr algn="ctr">
              <a:buFontTx/>
              <a:buNone/>
            </a:pPr>
            <a:r>
              <a:rPr lang="en-US" sz="4000" dirty="0">
                <a:latin typeface="Times" charset="0"/>
              </a:rPr>
              <a:t>The </a:t>
            </a:r>
            <a:r>
              <a:rPr lang="en-US" sz="4000" b="1" u="sng" dirty="0">
                <a:solidFill>
                  <a:srgbClr val="DC0081"/>
                </a:solidFill>
                <a:latin typeface="Times" charset="0"/>
              </a:rPr>
              <a:t>range</a:t>
            </a:r>
            <a:r>
              <a:rPr lang="en-US" sz="4000" dirty="0">
                <a:latin typeface="Times" charset="0"/>
              </a:rPr>
              <a:t> is the </a:t>
            </a:r>
          </a:p>
          <a:p>
            <a:pPr algn="ctr">
              <a:buFontTx/>
              <a:buNone/>
            </a:pPr>
            <a:r>
              <a:rPr lang="en-US" sz="4000" dirty="0">
                <a:latin typeface="Times" charset="0"/>
              </a:rPr>
              <a:t>set of 2nd coordinates of the ordered pairs.</a:t>
            </a:r>
          </a:p>
          <a:p>
            <a:pPr algn="ctr">
              <a:buFontTx/>
              <a:buNone/>
            </a:pPr>
            <a:r>
              <a:rPr lang="en-US" sz="4000" dirty="0">
                <a:latin typeface="Times" charset="0"/>
              </a:rPr>
              <a:t>A </a:t>
            </a:r>
            <a:r>
              <a:rPr lang="en-US" sz="4000" b="1" u="sng" dirty="0">
                <a:solidFill>
                  <a:srgbClr val="114FFB"/>
                </a:solidFill>
                <a:latin typeface="Times" charset="0"/>
              </a:rPr>
              <a:t>relation</a:t>
            </a:r>
            <a:r>
              <a:rPr lang="en-US" sz="4000" dirty="0">
                <a:latin typeface="Times" charset="0"/>
              </a:rPr>
              <a:t> is a</a:t>
            </a:r>
          </a:p>
          <a:p>
            <a:pPr algn="ctr">
              <a:buFontTx/>
              <a:buNone/>
            </a:pPr>
            <a:r>
              <a:rPr lang="en-US" sz="4000" dirty="0">
                <a:latin typeface="Times" charset="0"/>
              </a:rPr>
              <a:t>set of ordered pairs.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96088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981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>
                <a:latin typeface="Times" charset="0"/>
              </a:rPr>
              <a:t>Given the relation </a:t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{(3,2), (1,6), (-2,0)}, </a:t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find the domain and range.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05200"/>
            <a:ext cx="7772400" cy="1752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sz="4000">
                <a:latin typeface="Times" charset="0"/>
              </a:rPr>
              <a:t>Domain = </a:t>
            </a:r>
            <a:r>
              <a:rPr lang="en-US" sz="4000" b="1">
                <a:solidFill>
                  <a:schemeClr val="hlink"/>
                </a:solidFill>
                <a:latin typeface="Times" charset="0"/>
              </a:rPr>
              <a:t>{3, 1, -2}</a:t>
            </a:r>
            <a:endParaRPr lang="en-US" sz="4000">
              <a:latin typeface="Times" charset="0"/>
            </a:endParaRPr>
          </a:p>
          <a:p>
            <a:pPr algn="ctr">
              <a:buFontTx/>
              <a:buNone/>
            </a:pPr>
            <a:r>
              <a:rPr lang="en-US" sz="4000">
                <a:latin typeface="Times" charset="0"/>
              </a:rPr>
              <a:t>Range = </a:t>
            </a:r>
            <a:r>
              <a:rPr lang="en-US" sz="4000" b="1">
                <a:solidFill>
                  <a:schemeClr val="hlink"/>
                </a:solidFill>
                <a:latin typeface="Times" charset="0"/>
              </a:rPr>
              <a:t>{2, 6, 0}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545221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" charset="0"/>
              </a:rPr>
              <a:t>What is the domain of the relation</a:t>
            </a:r>
            <a:br>
              <a:rPr lang="en-US" sz="4000">
                <a:latin typeface="Times" charset="0"/>
              </a:rPr>
            </a:br>
            <a:r>
              <a:rPr lang="en-US" sz="4000">
                <a:latin typeface="Times" charset="0"/>
              </a:rPr>
              <a:t>{(2,1), (4,2), (3,3), (4,1)}</a:t>
            </a:r>
          </a:p>
        </p:txBody>
      </p:sp>
      <p:sp>
        <p:nvSpPr>
          <p:cNvPr id="9219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28800"/>
            <a:ext cx="4114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{2, 3, 4, 4}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{1, 2, 3, 1}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{2, 3, 4}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{1, 2, 3}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{1, 2, 3, 4}</a:t>
            </a:r>
          </a:p>
        </p:txBody>
      </p:sp>
      <p:sp>
        <p:nvSpPr>
          <p:cNvPr id="146547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223838" y="3140075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1" name="AnswerNow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524000" y="5118100"/>
            <a:ext cx="2222500" cy="444500"/>
            <a:chOff x="2180" y="3960"/>
            <a:chExt cx="1400" cy="280"/>
          </a:xfrm>
        </p:grpSpPr>
        <p:sp>
          <p:nvSpPr>
            <p:cNvPr id="9222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bevel">
              <a:avLst>
                <a:gd name="adj" fmla="val 12500"/>
              </a:avLst>
            </a:prstGeom>
            <a:solidFill>
              <a:schemeClr val="accent1">
                <a:alpha val="50195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>
                  <a:latin typeface="Garamond" charset="0"/>
                </a:rPr>
                <a:t>Answer Now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5074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5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" charset="0"/>
              </a:rPr>
              <a:t>What is the range of the relation</a:t>
            </a:r>
            <a:br>
              <a:rPr lang="en-US" sz="4000">
                <a:latin typeface="Times" charset="0"/>
              </a:rPr>
            </a:br>
            <a:r>
              <a:rPr lang="en-US" sz="4000">
                <a:latin typeface="Times" charset="0"/>
              </a:rPr>
              <a:t>{(2,1), (4,2), (3,3), (4,1)}</a:t>
            </a:r>
          </a:p>
        </p:txBody>
      </p:sp>
      <p:sp>
        <p:nvSpPr>
          <p:cNvPr id="10243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28800"/>
            <a:ext cx="4114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{2, 3, 4, 4}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{1, 2, 3, 1}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{2, 3, 4}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{1, 2, 3}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{1, 2, 3, 4}</a:t>
            </a:r>
          </a:p>
        </p:txBody>
      </p:sp>
      <p:grpSp>
        <p:nvGrpSpPr>
          <p:cNvPr id="10244" name="AnswerNow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524000" y="5118100"/>
            <a:ext cx="2222500" cy="444500"/>
            <a:chOff x="2180" y="3960"/>
            <a:chExt cx="1400" cy="280"/>
          </a:xfrm>
        </p:grpSpPr>
        <p:sp>
          <p:nvSpPr>
            <p:cNvPr id="10246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bevel">
              <a:avLst>
                <a:gd name="adj" fmla="val 12500"/>
              </a:avLst>
            </a:prstGeom>
            <a:solidFill>
              <a:schemeClr val="accent1">
                <a:alpha val="50195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>
                  <a:latin typeface="Garamond" charset="0"/>
                </a:rPr>
                <a:t>Answer Now</a:t>
              </a:r>
            </a:p>
          </p:txBody>
        </p:sp>
      </p:grpSp>
      <p:sp>
        <p:nvSpPr>
          <p:cNvPr id="147530" name="CorShape1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10800000">
            <a:off x="223838" y="3724275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942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>
                <a:latin typeface="Times" charset="0"/>
              </a:rPr>
              <a:t>The relation {(2,1), (-1,3), (0,4)} can be shown by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733800" cy="4191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buFontTx/>
              <a:buNone/>
            </a:pPr>
            <a:r>
              <a:rPr lang="en-US" sz="4000">
                <a:latin typeface="Times" charset="0"/>
              </a:rPr>
              <a:t>1) a table.</a:t>
            </a:r>
          </a:p>
          <a:p>
            <a:pPr>
              <a:buFontTx/>
              <a:buNone/>
            </a:pPr>
            <a:endParaRPr lang="en-US" sz="4000">
              <a:latin typeface="Times" charset="0"/>
            </a:endParaRPr>
          </a:p>
          <a:p>
            <a:pPr>
              <a:buFontTx/>
              <a:buNone/>
            </a:pPr>
            <a:r>
              <a:rPr lang="en-US" sz="4000">
                <a:latin typeface="Times" charset="0"/>
              </a:rPr>
              <a:t>2) a mapping.</a:t>
            </a:r>
          </a:p>
          <a:p>
            <a:pPr>
              <a:buFontTx/>
              <a:buNone/>
            </a:pPr>
            <a:endParaRPr lang="en-US" sz="4000">
              <a:latin typeface="Times" charset="0"/>
            </a:endParaRPr>
          </a:p>
          <a:p>
            <a:pPr>
              <a:buFontTx/>
              <a:buNone/>
            </a:pPr>
            <a:r>
              <a:rPr lang="en-US" sz="4000">
                <a:latin typeface="Times" charset="0"/>
              </a:rPr>
              <a:t>3) a graph.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740150" y="2209800"/>
            <a:ext cx="151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495800" y="1911350"/>
            <a:ext cx="0" cy="143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48113" y="1814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b="1">
                <a:latin typeface="Times New Roman" charset="0"/>
              </a:rPr>
              <a:t>x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710113" y="1814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b="1">
                <a:latin typeface="Times New Roman" charset="0"/>
              </a:rPr>
              <a:t>y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871913" y="2195513"/>
            <a:ext cx="5461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b="1">
                <a:latin typeface="Times New Roman" charset="0"/>
              </a:rPr>
              <a:t>2</a:t>
            </a:r>
          </a:p>
          <a:p>
            <a:pPr algn="ctr"/>
            <a:r>
              <a:rPr lang="en-US" b="1">
                <a:latin typeface="Times New Roman" charset="0"/>
              </a:rPr>
              <a:t>-1</a:t>
            </a:r>
          </a:p>
          <a:p>
            <a:pPr algn="ctr"/>
            <a:r>
              <a:rPr lang="en-US" b="1">
                <a:latin typeface="Times New Roman" charset="0"/>
              </a:rPr>
              <a:t>0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710113" y="2195513"/>
            <a:ext cx="3937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b="1">
                <a:latin typeface="Times New Roman" charset="0"/>
              </a:rPr>
              <a:t>1</a:t>
            </a:r>
          </a:p>
          <a:p>
            <a:pPr algn="ctr"/>
            <a:r>
              <a:rPr lang="en-US" b="1">
                <a:latin typeface="Times New Roman" charset="0"/>
              </a:rPr>
              <a:t>3</a:t>
            </a:r>
          </a:p>
          <a:p>
            <a:pPr algn="ctr"/>
            <a:r>
              <a:rPr lang="en-US" b="1">
                <a:latin typeface="Times New Roman" charset="0"/>
              </a:rPr>
              <a:t>4</a:t>
            </a: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5340350" y="3663950"/>
            <a:ext cx="825500" cy="1435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6483350" y="3663950"/>
            <a:ext cx="825500" cy="1435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5472113" y="3795713"/>
            <a:ext cx="5461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b="1">
                <a:latin typeface="Times New Roman" charset="0"/>
              </a:rPr>
              <a:t>2</a:t>
            </a:r>
          </a:p>
          <a:p>
            <a:pPr algn="ctr"/>
            <a:r>
              <a:rPr lang="en-US" b="1">
                <a:latin typeface="Times New Roman" charset="0"/>
              </a:rPr>
              <a:t>-1</a:t>
            </a:r>
          </a:p>
          <a:p>
            <a:pPr algn="ctr"/>
            <a:r>
              <a:rPr lang="en-US" b="1">
                <a:latin typeface="Times New Roman" charset="0"/>
              </a:rPr>
              <a:t>0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767513" y="3795713"/>
            <a:ext cx="3937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b="1">
                <a:latin typeface="Times New Roman" charset="0"/>
              </a:rPr>
              <a:t>1</a:t>
            </a:r>
          </a:p>
          <a:p>
            <a:pPr algn="ctr"/>
            <a:r>
              <a:rPr lang="en-US" b="1">
                <a:latin typeface="Times New Roman" charset="0"/>
              </a:rPr>
              <a:t>3</a:t>
            </a:r>
          </a:p>
          <a:p>
            <a:pPr algn="ctr"/>
            <a:r>
              <a:rPr lang="en-US" b="1">
                <a:latin typeface="Times New Roman" charset="0"/>
              </a:rPr>
              <a:t>4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5969000" y="4038600"/>
            <a:ext cx="787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969000" y="4383088"/>
            <a:ext cx="787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5969000" y="4724400"/>
            <a:ext cx="787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4151313" y="4979988"/>
            <a:ext cx="0" cy="158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2978150" y="5791200"/>
            <a:ext cx="242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4378325" y="55880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3968750" y="5297488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4121150" y="5145088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42672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44196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45720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47244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37338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38862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35814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40386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4081463" y="56388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4081463" y="54864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4081463" y="53340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4081463" y="51816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4081463" y="64008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4081463" y="62484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4081463" y="60960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4081463" y="59436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601079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RELATIONS </a:t>
            </a:r>
            <a:r>
              <a:rPr lang="en-US" sz="3600" b="1" dirty="0"/>
              <a:t>AND FUNCTIONS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3200"/>
            <a:ext cx="7772400" cy="4114800"/>
          </a:xfrm>
        </p:spPr>
        <p:txBody>
          <a:bodyPr/>
          <a:lstStyle/>
          <a:p>
            <a:r>
              <a:rPr lang="en-US" dirty="0" smtClean="0"/>
              <a:t>5.1 </a:t>
            </a:r>
            <a:r>
              <a:rPr lang="en-US" dirty="0"/>
              <a:t>– Representing Relations</a:t>
            </a:r>
          </a:p>
          <a:p>
            <a:r>
              <a:rPr lang="en-US" dirty="0"/>
              <a:t>5.2 – Properties of Functions</a:t>
            </a:r>
          </a:p>
          <a:p>
            <a:r>
              <a:rPr lang="en-US" dirty="0"/>
              <a:t>5.3 – Interpreting and Sketching Graphs</a:t>
            </a:r>
          </a:p>
          <a:p>
            <a:r>
              <a:rPr lang="en-US" dirty="0"/>
              <a:t>5.4 – Graphing Data</a:t>
            </a:r>
          </a:p>
          <a:p>
            <a:r>
              <a:rPr lang="en-US" dirty="0"/>
              <a:t>5.5 – Graphs of Relations and Functions</a:t>
            </a:r>
          </a:p>
          <a:p>
            <a:r>
              <a:rPr lang="en-US" dirty="0"/>
              <a:t>5.6 – Properties of Linear Equations</a:t>
            </a:r>
          </a:p>
          <a:p>
            <a:r>
              <a:rPr lang="en-US" dirty="0"/>
              <a:t>5.7 – Interpreting Graphs of Linear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         Functions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1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228600"/>
            <a:ext cx="8991600" cy="2819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>
                <a:latin typeface="Times" charset="0"/>
              </a:rPr>
              <a:t>Given the following table, show the relation, domain, range, and mapping.</a:t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x	-1	0	4	7</a:t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y	3	6	-1	3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733800"/>
            <a:ext cx="8686800" cy="2286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/>
            <a:r>
              <a:rPr lang="en-US" sz="4000">
                <a:latin typeface="Times" charset="0"/>
              </a:rPr>
              <a:t>Relation = </a:t>
            </a:r>
            <a:r>
              <a:rPr lang="en-US" sz="4000" b="1">
                <a:solidFill>
                  <a:srgbClr val="CF0E30"/>
                </a:solidFill>
                <a:latin typeface="Times" charset="0"/>
              </a:rPr>
              <a:t>{(-1,3), (0,6), (4,-1), (7,3)}</a:t>
            </a:r>
            <a:endParaRPr lang="en-US" sz="4000">
              <a:latin typeface="Times" charset="0"/>
            </a:endParaRPr>
          </a:p>
          <a:p>
            <a:pPr marL="342900" indent="-342900"/>
            <a:r>
              <a:rPr lang="en-US" sz="4000">
                <a:latin typeface="Times" charset="0"/>
              </a:rPr>
              <a:t>Domain = </a:t>
            </a:r>
            <a:r>
              <a:rPr lang="en-US" sz="4000" b="1">
                <a:solidFill>
                  <a:srgbClr val="CF0E30"/>
                </a:solidFill>
                <a:latin typeface="Times" charset="0"/>
              </a:rPr>
              <a:t>{-1, 0, 4, 7}</a:t>
            </a:r>
          </a:p>
          <a:p>
            <a:pPr marL="342900" indent="-342900"/>
            <a:r>
              <a:rPr lang="en-US" sz="4000">
                <a:latin typeface="Times" charset="0"/>
              </a:rPr>
              <a:t>Range = </a:t>
            </a:r>
            <a:r>
              <a:rPr lang="en-US" sz="4000" b="1">
                <a:solidFill>
                  <a:srgbClr val="CF0E30"/>
                </a:solidFill>
                <a:latin typeface="Times" charset="0"/>
              </a:rPr>
              <a:t>{3, 6, -1, 3}</a:t>
            </a:r>
          </a:p>
          <a:p>
            <a:pPr marL="342900" indent="-342900"/>
            <a:endParaRPr lang="en-US" sz="4000" b="1">
              <a:solidFill>
                <a:srgbClr val="CF0E30"/>
              </a:solidFill>
              <a:latin typeface="Times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368550" y="2286000"/>
            <a:ext cx="433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124200" y="16827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114800" y="16827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5029200" y="16827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5943600" y="16827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639111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u="sng">
                <a:latin typeface="Times" charset="0"/>
              </a:rPr>
              <a:t>Mapping</a:t>
            </a:r>
            <a:r>
              <a:rPr lang="en-US">
                <a:latin typeface="Times" charset="0"/>
              </a:rPr>
              <a:t/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x	-1	0	4	7</a:t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y	3	6	-1	3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5181600"/>
            <a:ext cx="8991600" cy="68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sz="3600">
                <a:latin typeface="Times" charset="0"/>
              </a:rPr>
              <a:t>You do not need to write 3 twice in the range!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368550" y="1371600"/>
            <a:ext cx="433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124200" y="7683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114800" y="7683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5029200" y="7683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943600" y="7683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2597150" y="1987550"/>
            <a:ext cx="1587500" cy="3187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5111750" y="1987550"/>
            <a:ext cx="1587500" cy="3187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109913" y="2317750"/>
            <a:ext cx="604837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4000" b="1">
                <a:latin typeface="Times New Roman" charset="0"/>
              </a:rPr>
              <a:t>-1</a:t>
            </a:r>
          </a:p>
          <a:p>
            <a:pPr algn="ctr"/>
            <a:r>
              <a:rPr lang="en-US" sz="4000" b="1">
                <a:latin typeface="Times New Roman" charset="0"/>
              </a:rPr>
              <a:t>0</a:t>
            </a:r>
          </a:p>
          <a:p>
            <a:pPr algn="ctr"/>
            <a:r>
              <a:rPr lang="en-US" sz="4000" b="1">
                <a:latin typeface="Times New Roman" charset="0"/>
              </a:rPr>
              <a:t>4</a:t>
            </a:r>
          </a:p>
          <a:p>
            <a:pPr algn="ctr"/>
            <a:r>
              <a:rPr lang="en-US" sz="4000" b="1">
                <a:latin typeface="Times New Roman" charset="0"/>
              </a:rPr>
              <a:t>7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5624513" y="2546350"/>
            <a:ext cx="604837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4000" b="1">
                <a:latin typeface="Times New Roman" charset="0"/>
              </a:rPr>
              <a:t>3</a:t>
            </a:r>
          </a:p>
          <a:p>
            <a:pPr algn="ctr"/>
            <a:r>
              <a:rPr lang="en-US" sz="4000" b="1">
                <a:latin typeface="Times New Roman" charset="0"/>
              </a:rPr>
              <a:t>6</a:t>
            </a:r>
          </a:p>
          <a:p>
            <a:pPr algn="ctr"/>
            <a:r>
              <a:rPr lang="en-US" sz="4000" b="1">
                <a:latin typeface="Times New Roman" charset="0"/>
              </a:rPr>
              <a:t>-1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3683000" y="2692400"/>
            <a:ext cx="1930400" cy="17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683000" y="3302000"/>
            <a:ext cx="1930400" cy="17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3759200" y="3911600"/>
            <a:ext cx="1778000" cy="17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3683000" y="2971800"/>
            <a:ext cx="19304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670301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1- 3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to the textbook. Page 259-262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Class Exercises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# 3-6 on pages 262.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6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80827"/>
            <a:ext cx="7772400" cy="1143000"/>
          </a:xfrm>
        </p:spPr>
        <p:txBody>
          <a:bodyPr/>
          <a:lstStyle/>
          <a:p>
            <a:r>
              <a:rPr lang="en-US" b="1" dirty="0" smtClean="0"/>
              <a:t>PROPERTIES </a:t>
            </a:r>
            <a:br>
              <a:rPr lang="en-US" b="1" dirty="0" smtClean="0"/>
            </a:br>
            <a:r>
              <a:rPr lang="en-US" b="1" dirty="0" smtClean="0"/>
              <a:t>OF </a:t>
            </a:r>
            <a:br>
              <a:rPr lang="en-US" b="1" dirty="0" smtClean="0"/>
            </a:br>
            <a:r>
              <a:rPr lang="en-US" b="1" dirty="0" smtClean="0"/>
              <a:t>FUNCTIONS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0349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endParaRPr lang="en-US">
              <a:latin typeface="Tahoma" charset="0"/>
            </a:endParaRPr>
          </a:p>
          <a:p>
            <a:pPr marL="0" indent="0">
              <a:buFont typeface="Wingdings" charset="0"/>
              <a:buNone/>
            </a:pPr>
            <a:endParaRPr lang="en-US">
              <a:latin typeface="Tahoma" charset="0"/>
            </a:endParaRP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685800" y="1298222"/>
            <a:ext cx="7683500" cy="1978378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endParaRPr lang="en-US" sz="2600" b="1" u="sng" dirty="0" smtClean="0">
              <a:solidFill>
                <a:schemeClr val="bg1"/>
              </a:solidFill>
            </a:endParaRPr>
          </a:p>
          <a:p>
            <a:pPr algn="ctr"/>
            <a:r>
              <a:rPr lang="en-US" sz="2600" b="1" u="sng" dirty="0" smtClean="0">
                <a:solidFill>
                  <a:schemeClr val="bg1"/>
                </a:solidFill>
              </a:rPr>
              <a:t>Domain</a:t>
            </a:r>
            <a:r>
              <a:rPr lang="en-US" sz="2600" b="1" dirty="0">
                <a:solidFill>
                  <a:schemeClr val="bg1"/>
                </a:solidFill>
              </a:rPr>
              <a:t>: a set of first elements in a relation 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(</a:t>
            </a:r>
            <a:r>
              <a:rPr lang="en-US" sz="2600" b="1" dirty="0">
                <a:solidFill>
                  <a:schemeClr val="bg1"/>
                </a:solidFill>
              </a:rPr>
              <a:t>all </a:t>
            </a:r>
            <a:r>
              <a:rPr lang="en-US" sz="2600" b="1" dirty="0" smtClean="0">
                <a:solidFill>
                  <a:schemeClr val="bg1"/>
                </a:solidFill>
              </a:rPr>
              <a:t>of </a:t>
            </a:r>
            <a:r>
              <a:rPr lang="en-US" sz="2600" b="1" dirty="0">
                <a:solidFill>
                  <a:schemeClr val="bg1"/>
                </a:solidFill>
              </a:rPr>
              <a:t>the x values). These are also called </a:t>
            </a:r>
          </a:p>
          <a:p>
            <a:pPr algn="ctr"/>
            <a:r>
              <a:rPr lang="en-US" sz="2600" b="1" dirty="0">
                <a:solidFill>
                  <a:schemeClr val="bg1"/>
                </a:solidFill>
              </a:rPr>
              <a:t>the independent variable.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98500" y="3429000"/>
            <a:ext cx="7670800" cy="2667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 eaLnBrk="1" hangingPunct="1"/>
            <a:endParaRPr lang="en-US" sz="3000" b="1" u="sng" dirty="0" smtClean="0">
              <a:solidFill>
                <a:srgbClr val="000000"/>
              </a:solidFill>
            </a:endParaRPr>
          </a:p>
          <a:p>
            <a:pPr algn="ctr" eaLnBrk="1" hangingPunct="1"/>
            <a:r>
              <a:rPr lang="en-US" sz="3000" b="1" u="sng" dirty="0" smtClean="0">
                <a:solidFill>
                  <a:srgbClr val="000000"/>
                </a:solidFill>
              </a:rPr>
              <a:t>Range</a:t>
            </a:r>
            <a:r>
              <a:rPr lang="en-US" sz="3000" b="1" dirty="0">
                <a:solidFill>
                  <a:srgbClr val="000000"/>
                </a:solidFill>
              </a:rPr>
              <a:t>: The second elements in a relation</a:t>
            </a:r>
          </a:p>
          <a:p>
            <a:pPr algn="ctr" eaLnBrk="1" hangingPunct="1"/>
            <a:r>
              <a:rPr lang="en-US" sz="3000" b="1" dirty="0">
                <a:solidFill>
                  <a:srgbClr val="000000"/>
                </a:solidFill>
              </a:rPr>
              <a:t>(all of the y values). These are also called</a:t>
            </a:r>
          </a:p>
          <a:p>
            <a:pPr algn="ctr" eaLnBrk="1" hangingPunct="1"/>
            <a:r>
              <a:rPr lang="en-US" sz="3000" b="1" dirty="0">
                <a:solidFill>
                  <a:srgbClr val="000000"/>
                </a:solidFill>
              </a:rPr>
              <a:t>the dependent variable.</a:t>
            </a:r>
          </a:p>
        </p:txBody>
      </p:sp>
    </p:spTree>
    <p:extLst>
      <p:ext uri="{BB962C8B-B14F-4D97-AF65-F5344CB8AC3E}">
        <p14:creationId xmlns:p14="http://schemas.microsoft.com/office/powerpoint/2010/main" val="117257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819400" y="2239963"/>
            <a:ext cx="442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/>
              <a:t>5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495800" y="2239963"/>
            <a:ext cx="600075" cy="57943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/>
              <a:t>x</a:t>
            </a:r>
            <a:r>
              <a:rPr lang="en-US" b="1" i="1" baseline="30000"/>
              <a:t>2</a:t>
            </a:r>
            <a:endParaRPr lang="en-US" b="1" i="1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248400" y="2239963"/>
            <a:ext cx="701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/>
              <a:t>25</a:t>
            </a:r>
          </a:p>
        </p:txBody>
      </p:sp>
      <p:sp>
        <p:nvSpPr>
          <p:cNvPr id="5125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82000" cy="1143000"/>
          </a:xfrm>
        </p:spPr>
        <p:txBody>
          <a:bodyPr/>
          <a:lstStyle/>
          <a:p>
            <a:pPr eaLnBrk="1" hangingPunct="1"/>
            <a:r>
              <a:rPr lang="en-CA" sz="3600" b="1">
                <a:latin typeface="Tahoma" charset="0"/>
              </a:rPr>
              <a:t>How would you use your calculator to solve 5</a:t>
            </a:r>
            <a:r>
              <a:rPr lang="en-CA" sz="3600" b="1" baseline="30000">
                <a:latin typeface="Tahoma" charset="0"/>
              </a:rPr>
              <a:t>2</a:t>
            </a:r>
            <a:r>
              <a:rPr lang="en-CA" sz="3600" b="1">
                <a:latin typeface="Tahoma" charset="0"/>
              </a:rPr>
              <a:t>?</a:t>
            </a:r>
          </a:p>
        </p:txBody>
      </p:sp>
      <p:sp>
        <p:nvSpPr>
          <p:cNvPr id="2064" name="Rectangle 1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3429000"/>
            <a:ext cx="77724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>
                <a:latin typeface="Tahoma" charset="0"/>
              </a:rPr>
              <a:t>The number you entered is the </a:t>
            </a:r>
            <a:r>
              <a:rPr lang="en-CA" b="1" i="1">
                <a:latin typeface="Tahoma" charset="0"/>
              </a:rPr>
              <a:t>input number</a:t>
            </a:r>
            <a:r>
              <a:rPr lang="en-CA">
                <a:latin typeface="Tahoma" charset="0"/>
              </a:rPr>
              <a:t> (or x-value on a graph).</a:t>
            </a:r>
          </a:p>
          <a:p>
            <a:pPr eaLnBrk="1" hangingPunct="1">
              <a:lnSpc>
                <a:spcPct val="90000"/>
              </a:lnSpc>
            </a:pPr>
            <a:r>
              <a:rPr lang="en-CA">
                <a:latin typeface="Tahoma" charset="0"/>
              </a:rPr>
              <a:t>The result is the </a:t>
            </a:r>
            <a:r>
              <a:rPr lang="en-CA" b="1" i="1">
                <a:latin typeface="Tahoma" charset="0"/>
              </a:rPr>
              <a:t>output number</a:t>
            </a:r>
            <a:r>
              <a:rPr lang="en-CA">
                <a:latin typeface="Tahoma" charset="0"/>
              </a:rPr>
              <a:t> (or y-value on a graph).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2286000" y="1604963"/>
            <a:ext cx="1600200" cy="685800"/>
          </a:xfrm>
          <a:prstGeom prst="downArrowCallout">
            <a:avLst>
              <a:gd name="adj1" fmla="val 58333"/>
              <a:gd name="adj2" fmla="val 58333"/>
              <a:gd name="adj3" fmla="val 16667"/>
              <a:gd name="adj4" fmla="val 66667"/>
            </a:avLst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CA" dirty="0">
                <a:solidFill>
                  <a:schemeClr val="bg1"/>
                </a:solidFill>
              </a:rPr>
              <a:t>Input</a:t>
            </a: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5791200" y="1604963"/>
            <a:ext cx="1600200" cy="685800"/>
          </a:xfrm>
          <a:prstGeom prst="downArrowCallout">
            <a:avLst>
              <a:gd name="adj1" fmla="val 58333"/>
              <a:gd name="adj2" fmla="val 58333"/>
              <a:gd name="adj3" fmla="val 16667"/>
              <a:gd name="adj4" fmla="val 66667"/>
            </a:avLst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CA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2" name="Rectangle 1"/>
          <p:cNvSpPr/>
          <p:nvPr/>
        </p:nvSpPr>
        <p:spPr>
          <a:xfrm>
            <a:off x="1538112" y="5775446"/>
            <a:ext cx="625122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CA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 the calculator commands?</a:t>
            </a:r>
            <a:endParaRPr lang="en-CA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807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 animBg="1"/>
      <p:bldP spid="2055" grpId="0"/>
      <p:bldP spid="2064" grpId="0" build="p"/>
      <p:bldP spid="2061" grpId="0" animBg="1"/>
      <p:bldP spid="206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09600" y="228600"/>
            <a:ext cx="8153400" cy="12192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A </a:t>
            </a:r>
            <a:r>
              <a:rPr lang="en-US" b="1" i="1" u="sng">
                <a:solidFill>
                  <a:schemeClr val="bg1"/>
                </a:solidFill>
              </a:rPr>
              <a:t>function</a:t>
            </a:r>
            <a:r>
              <a:rPr lang="en-US" b="1" u="sng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is a relation that gives a </a:t>
            </a:r>
            <a:r>
              <a:rPr lang="en-US" b="1" i="1" u="sng">
                <a:solidFill>
                  <a:schemeClr val="bg1"/>
                </a:solidFill>
              </a:rPr>
              <a:t>single </a:t>
            </a:r>
          </a:p>
          <a:p>
            <a:pPr algn="ctr" eaLnBrk="1" hangingPunct="1"/>
            <a:r>
              <a:rPr lang="en-US" b="1" i="1" u="sng">
                <a:solidFill>
                  <a:schemeClr val="bg1"/>
                </a:solidFill>
              </a:rPr>
              <a:t>output</a:t>
            </a:r>
            <a:r>
              <a:rPr lang="en-US" b="1">
                <a:solidFill>
                  <a:schemeClr val="bg1"/>
                </a:solidFill>
              </a:rPr>
              <a:t> number for every valid input number </a:t>
            </a:r>
          </a:p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(x values cannot be repeated).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09600" y="2971800"/>
            <a:ext cx="8153400" cy="457200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There are many ways to represent relations: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609600" y="1600200"/>
            <a:ext cx="8153400" cy="12954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A </a:t>
            </a:r>
            <a:r>
              <a:rPr lang="en-US" b="1" i="1" u="sng">
                <a:solidFill>
                  <a:srgbClr val="000000"/>
                </a:solidFill>
              </a:rPr>
              <a:t>relation</a:t>
            </a:r>
            <a:r>
              <a:rPr lang="en-US" b="1">
                <a:solidFill>
                  <a:srgbClr val="000000"/>
                </a:solidFill>
              </a:rPr>
              <a:t> is a rule that produces one or more </a:t>
            </a: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output numbers for every valid input number </a:t>
            </a: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(x and y values may be repeated).</a:t>
            </a:r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5181600" y="3657600"/>
            <a:ext cx="3657600" cy="1524000"/>
          </a:xfrm>
          <a:prstGeom prst="wedgeRoundRectCallout">
            <a:avLst>
              <a:gd name="adj1" fmla="val -83375"/>
              <a:gd name="adj2" fmla="val 19065"/>
              <a:gd name="adj3" fmla="val 16667"/>
            </a:avLst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2400">
                <a:solidFill>
                  <a:schemeClr val="bg1"/>
                </a:solidFill>
              </a:rPr>
              <a:t>These are all ways of showing a </a:t>
            </a:r>
            <a:r>
              <a:rPr lang="en-US" sz="2400" b="1" u="sng">
                <a:solidFill>
                  <a:schemeClr val="bg1"/>
                </a:solidFill>
              </a:rPr>
              <a:t>relation</a:t>
            </a:r>
            <a:r>
              <a:rPr lang="en-US" sz="2400">
                <a:solidFill>
                  <a:schemeClr val="bg1"/>
                </a:solidFill>
              </a:rPr>
              <a:t>ship between two variables.</a:t>
            </a:r>
          </a:p>
        </p:txBody>
      </p:sp>
      <p:sp>
        <p:nvSpPr>
          <p:cNvPr id="1042" name="Rectangle 1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3429000"/>
            <a:ext cx="7772400" cy="3048000"/>
          </a:xfrm>
        </p:spPr>
        <p:txBody>
          <a:bodyPr/>
          <a:lstStyle/>
          <a:p>
            <a:pPr eaLnBrk="1" hangingPunct="1"/>
            <a:r>
              <a:rPr lang="en-CA" dirty="0">
                <a:latin typeface="Tahoma" charset="0"/>
              </a:rPr>
              <a:t>Graph</a:t>
            </a:r>
          </a:p>
          <a:p>
            <a:pPr eaLnBrk="1" hangingPunct="1"/>
            <a:r>
              <a:rPr lang="en-CA" dirty="0">
                <a:latin typeface="Tahoma" charset="0"/>
              </a:rPr>
              <a:t>Equation</a:t>
            </a:r>
          </a:p>
          <a:p>
            <a:pPr eaLnBrk="1" hangingPunct="1"/>
            <a:r>
              <a:rPr lang="en-CA" dirty="0">
                <a:latin typeface="Tahoma" charset="0"/>
              </a:rPr>
              <a:t>Table of values</a:t>
            </a:r>
          </a:p>
          <a:p>
            <a:pPr eaLnBrk="1" hangingPunct="1"/>
            <a:r>
              <a:rPr lang="en-CA" dirty="0">
                <a:latin typeface="Tahoma" charset="0"/>
              </a:rPr>
              <a:t>A set of ordered pairs</a:t>
            </a:r>
          </a:p>
          <a:p>
            <a:pPr eaLnBrk="1" hangingPunct="1"/>
            <a:r>
              <a:rPr lang="en-CA" dirty="0">
                <a:latin typeface="Tahoma" charset="0"/>
              </a:rPr>
              <a:t>Mapping</a:t>
            </a:r>
          </a:p>
        </p:txBody>
      </p:sp>
    </p:spTree>
    <p:extLst>
      <p:ext uri="{BB962C8B-B14F-4D97-AF65-F5344CB8AC3E}">
        <p14:creationId xmlns:p14="http://schemas.microsoft.com/office/powerpoint/2010/main" val="133783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8" grpId="0" animBg="1"/>
      <p:bldP spid="1038" grpId="0" animBg="1"/>
      <p:bldP spid="1040" grpId="0" animBg="1"/>
      <p:bldP spid="104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24000" y="1752600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/>
              <a:t>x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429000" y="1752600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/>
              <a:t>y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096000" y="2667000"/>
            <a:ext cx="99695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Times New Roman" charset="0"/>
              </a:rPr>
              <a:t>x   y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5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6</a:t>
            </a:r>
          </a:p>
          <a:p>
            <a:pPr eaLnBrk="1" hangingPunct="1">
              <a:buFontTx/>
              <a:buAutoNum type="arabicPlain" startAt="2"/>
            </a:pPr>
            <a:r>
              <a:rPr lang="en-US" sz="2800" b="1">
                <a:latin typeface="Times New Roman" charset="0"/>
              </a:rPr>
              <a:t>11</a:t>
            </a:r>
          </a:p>
          <a:p>
            <a:pPr eaLnBrk="1" hangingPunct="1">
              <a:buFontTx/>
              <a:buAutoNum type="arabicPlain" startAt="2"/>
            </a:pPr>
            <a:r>
              <a:rPr lang="en-US" sz="2800" b="1">
                <a:latin typeface="Times New Roman" charset="0"/>
              </a:rPr>
              <a:t>8</a:t>
            </a:r>
          </a:p>
          <a:p>
            <a:pPr eaLnBrk="1" hangingPunct="1"/>
            <a:endParaRPr lang="en-US" sz="2800" b="1">
              <a:latin typeface="Times New Roman" charset="0"/>
            </a:endParaRPr>
          </a:p>
          <a:p>
            <a:pPr eaLnBrk="1" hangingPunct="1"/>
            <a:endParaRPr lang="en-US" sz="2800" b="1">
              <a:latin typeface="Times New Roman" charset="0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553200" y="2743200"/>
            <a:ext cx="0" cy="2362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6019800" y="3124200"/>
            <a:ext cx="1143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1295400" y="2397125"/>
            <a:ext cx="914400" cy="3190875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1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2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3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3200400" y="2320925"/>
            <a:ext cx="914400" cy="3708400"/>
          </a:xfrm>
          <a:prstGeom prst="ellipse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5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6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8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1905000" y="3048000"/>
            <a:ext cx="152400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1981200" y="3810000"/>
            <a:ext cx="144780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1905000" y="4495800"/>
            <a:ext cx="15240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1981200" y="3962400"/>
            <a:ext cx="1524000" cy="1143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5410200" y="1752600"/>
            <a:ext cx="2362200" cy="82232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</a:rPr>
              <a:t>Not a function</a:t>
            </a:r>
          </a:p>
          <a:p>
            <a:pPr algn="ctr" eaLnBrk="1" hangingPunct="1"/>
            <a:r>
              <a:rPr lang="en-US">
                <a:solidFill>
                  <a:srgbClr val="000000"/>
                </a:solidFill>
              </a:rPr>
              <a:t>But a relation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609600" y="304800"/>
            <a:ext cx="8001000" cy="4572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/>
              <a:t>Are these relations or functions?</a:t>
            </a:r>
          </a:p>
        </p:txBody>
      </p:sp>
    </p:spTree>
    <p:extLst>
      <p:ext uri="{BB962C8B-B14F-4D97-AF65-F5344CB8AC3E}">
        <p14:creationId xmlns:p14="http://schemas.microsoft.com/office/powerpoint/2010/main" val="425449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 autoUpdateAnimBg="0"/>
      <p:bldP spid="11268" grpId="0" animBg="1" autoUpdateAnimBg="0"/>
      <p:bldP spid="11269" grpId="0" autoUpdateAnimBg="0"/>
      <p:bldP spid="11270" grpId="0" animBg="1"/>
      <p:bldP spid="11271" grpId="0" animBg="1"/>
      <p:bldP spid="11272" grpId="0" animBg="1" autoUpdateAnimBg="0"/>
      <p:bldP spid="11273" grpId="0" animBg="1" autoUpdateAnimBg="0"/>
      <p:bldP spid="11274" grpId="0" animBg="1"/>
      <p:bldP spid="11275" grpId="0" animBg="1"/>
      <p:bldP spid="11276" grpId="0" animBg="1"/>
      <p:bldP spid="11277" grpId="0" animBg="1"/>
      <p:bldP spid="11278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47800" y="3124200"/>
            <a:ext cx="1044575" cy="19177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/>
              <a:t>x   y</a:t>
            </a:r>
          </a:p>
          <a:p>
            <a:pPr algn="ctr" eaLnBrk="1" hangingPunct="1"/>
            <a:r>
              <a:rPr lang="en-US" sz="2400"/>
              <a:t>-2   -1</a:t>
            </a:r>
          </a:p>
          <a:p>
            <a:pPr algn="ctr" eaLnBrk="1" hangingPunct="1"/>
            <a:r>
              <a:rPr lang="en-US" sz="2400"/>
              <a:t>-1   1</a:t>
            </a:r>
          </a:p>
          <a:p>
            <a:pPr algn="ctr" eaLnBrk="1" hangingPunct="1"/>
            <a:r>
              <a:rPr lang="en-US" sz="2400"/>
              <a:t> 0    3</a:t>
            </a:r>
          </a:p>
          <a:p>
            <a:pPr algn="ctr" eaLnBrk="1" hangingPunct="1"/>
            <a:r>
              <a:rPr lang="en-US" sz="2400"/>
              <a:t> 1    5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968500" y="3200400"/>
            <a:ext cx="1588" cy="20701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384300" y="3552825"/>
            <a:ext cx="1143000" cy="158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849086" y="838200"/>
            <a:ext cx="4865914" cy="4572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chemeClr val="bg1"/>
                </a:solidFill>
              </a:rPr>
              <a:t>Double the number and add 3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066800" y="15240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As an equation:</a:t>
            </a:r>
          </a:p>
        </p:txBody>
      </p:sp>
      <p:sp>
        <p:nvSpPr>
          <p:cNvPr id="14343" name="Text Box 16"/>
          <p:cNvSpPr txBox="1">
            <a:spLocks noChangeArrowheads="1"/>
          </p:cNvSpPr>
          <p:nvPr/>
        </p:nvSpPr>
        <p:spPr bwMode="auto">
          <a:xfrm>
            <a:off x="1066800" y="3810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In words: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371600" y="1981200"/>
            <a:ext cx="1905000" cy="457200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/>
              <a:t>y = 2x + 3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066800" y="2667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As a table of values: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1066800" y="54102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As a set of ordered pairs: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447800" y="5867400"/>
            <a:ext cx="6400800" cy="457200"/>
          </a:xfrm>
          <a:prstGeom prst="rect">
            <a:avLst/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(-2, -1)  (-1,1)  (0,3)  (1, 5)  (2, 7) (3, 9)</a:t>
            </a:r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4876800" y="2057400"/>
            <a:ext cx="3733800" cy="2057400"/>
          </a:xfrm>
          <a:prstGeom prst="leftArrowCallout">
            <a:avLst>
              <a:gd name="adj1" fmla="val 25000"/>
              <a:gd name="adj2" fmla="val 25000"/>
              <a:gd name="adj3" fmla="val 30247"/>
              <a:gd name="adj4" fmla="val 66667"/>
            </a:avLst>
          </a:prstGeom>
          <a:solidFill>
            <a:srgbClr val="000000"/>
          </a:solidFill>
          <a:ln>
            <a:noFill/>
          </a:ln>
          <a:effectLst>
            <a:prstShdw prst="shdw17" dist="17961" dir="2700000">
              <a:srgbClr val="0000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CA">
                <a:solidFill>
                  <a:schemeClr val="bg1"/>
                </a:solidFill>
              </a:rPr>
              <a:t>These all represent the SAME function!</a:t>
            </a:r>
          </a:p>
        </p:txBody>
      </p:sp>
    </p:spTree>
    <p:extLst>
      <p:ext uri="{BB962C8B-B14F-4D97-AF65-F5344CB8AC3E}">
        <p14:creationId xmlns:p14="http://schemas.microsoft.com/office/powerpoint/2010/main" val="198389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 autoUpdateAnimBg="0"/>
      <p:bldP spid="12293" grpId="0" animBg="1"/>
      <p:bldP spid="12294" grpId="0" animBg="1"/>
      <p:bldP spid="12302" grpId="0" animBg="1" autoUpdateAnimBg="0"/>
      <p:bldP spid="12303" grpId="0" autoUpdateAnimBg="0"/>
      <p:bldP spid="12305" grpId="0" animBg="1" autoUpdateAnimBg="0"/>
      <p:bldP spid="12306" grpId="0" autoUpdateAnimBg="0"/>
      <p:bldP spid="12307" grpId="0" autoUpdateAnimBg="0"/>
      <p:bldP spid="12308" grpId="0" animBg="1" autoUpdateAnimBg="0"/>
      <p:bldP spid="123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Students are expected to: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Graph</a:t>
            </a:r>
            <a:r>
              <a:rPr lang="en-US" sz="2600" dirty="0"/>
              <a:t>, with or without technology, a set of data, and determine the restrictions on the domain and range.</a:t>
            </a:r>
          </a:p>
          <a:p>
            <a:r>
              <a:rPr lang="en-US" sz="2600" dirty="0" smtClean="0"/>
              <a:t>Explain </a:t>
            </a:r>
            <a:r>
              <a:rPr lang="en-US" sz="2600" dirty="0"/>
              <a:t>why data points should or should not be connected on the graph for a situation.</a:t>
            </a:r>
          </a:p>
          <a:p>
            <a:r>
              <a:rPr lang="en-US" sz="2600" dirty="0" smtClean="0"/>
              <a:t>Describe </a:t>
            </a:r>
            <a:r>
              <a:rPr lang="en-US" sz="2600" dirty="0"/>
              <a:t>a possible situation for a given graph.</a:t>
            </a:r>
          </a:p>
          <a:p>
            <a:r>
              <a:rPr lang="en-US" sz="2600" dirty="0" smtClean="0"/>
              <a:t>Sketch </a:t>
            </a:r>
            <a:r>
              <a:rPr lang="en-US" sz="2600" dirty="0"/>
              <a:t>a possible graph for a given situation.</a:t>
            </a:r>
          </a:p>
          <a:p>
            <a:r>
              <a:rPr lang="en-US" sz="2600" dirty="0" smtClean="0"/>
              <a:t>Determine</a:t>
            </a:r>
            <a:r>
              <a:rPr lang="en-US" sz="2600" dirty="0"/>
              <a:t>, and express in a variety of ways, the domain and range of a graph, a set of ordered pairs, or a table of values.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8641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457200" y="682625"/>
            <a:ext cx="8229600" cy="830263"/>
          </a:xfrm>
          <a:prstGeom prst="rect">
            <a:avLst/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Vertical Line Test: </a:t>
            </a:r>
            <a:r>
              <a:rPr lang="en-US" sz="2400"/>
              <a:t>if every </a:t>
            </a:r>
            <a:r>
              <a:rPr lang="en-US" sz="2400" i="1"/>
              <a:t>vertical line</a:t>
            </a:r>
            <a:r>
              <a:rPr lang="en-US" sz="2400"/>
              <a:t> you can draw goes through only 1 point then the relation is a function.</a:t>
            </a:r>
            <a:endParaRPr lang="en-US" sz="2400" b="1"/>
          </a:p>
        </p:txBody>
      </p:sp>
      <p:pic>
        <p:nvPicPr>
          <p:cNvPr id="15363" name="Picture 4" descr="http://www.algebra-class.com/image-files/vertical-line-answer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27432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 descr="vertical line test practic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338" y="1828800"/>
            <a:ext cx="2859087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88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10743"/>
            <a:ext cx="7772400" cy="1143000"/>
          </a:xfrm>
        </p:spPr>
        <p:txBody>
          <a:bodyPr/>
          <a:lstStyle/>
          <a:p>
            <a:r>
              <a:rPr lang="en-US" dirty="0" smtClean="0"/>
              <a:t>Check Your Understanding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110" y="800100"/>
            <a:ext cx="5421489" cy="56324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73713" y="800100"/>
            <a:ext cx="3429000" cy="5632450"/>
          </a:xfrm>
          <a:prstGeom prst="rect">
            <a:avLst/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 a)</a:t>
            </a:r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r>
              <a:rPr lang="en-US" sz="2400" b="1"/>
              <a:t>b)</a:t>
            </a:r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9472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327025"/>
            <a:ext cx="5329238" cy="5562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5400675" y="381000"/>
            <a:ext cx="3657600" cy="5508625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/>
              <a:t>a)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  <a:p>
            <a:pPr eaLnBrk="1" hangingPunct="1"/>
            <a:r>
              <a:rPr lang="en-US" b="1"/>
              <a:t>b)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  <a:p>
            <a:pPr eaLnBrk="1" hangingPunct="1"/>
            <a:r>
              <a:rPr lang="en-US" b="1"/>
              <a:t>c)</a:t>
            </a:r>
          </a:p>
          <a:p>
            <a:pPr eaLnBrk="1" hangingPunct="1"/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55856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12-08 at 2.51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787079" cy="2928432"/>
          </a:xfrm>
          <a:prstGeom prst="rect">
            <a:avLst/>
          </a:prstGeom>
        </p:spPr>
      </p:pic>
      <p:pic>
        <p:nvPicPr>
          <p:cNvPr id="3" name="Picture 2" descr="Screen Shot 2014-12-08 at 2.50.3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757" y="0"/>
            <a:ext cx="3016395" cy="2957572"/>
          </a:xfrm>
          <a:prstGeom prst="rect">
            <a:avLst/>
          </a:prstGeom>
        </p:spPr>
      </p:pic>
      <p:pic>
        <p:nvPicPr>
          <p:cNvPr id="4" name="Picture 3" descr="Screen Shot 2014-12-08 at 2.50.2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026" y="0"/>
            <a:ext cx="2828974" cy="2928433"/>
          </a:xfrm>
          <a:prstGeom prst="rect">
            <a:avLst/>
          </a:prstGeom>
        </p:spPr>
      </p:pic>
      <p:pic>
        <p:nvPicPr>
          <p:cNvPr id="5" name="Picture 4" descr="Screen Shot 2014-12-08 at 2.50.1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128031"/>
            <a:ext cx="2645961" cy="2729969"/>
          </a:xfrm>
          <a:prstGeom prst="rect">
            <a:avLst/>
          </a:prstGeom>
        </p:spPr>
      </p:pic>
      <p:pic>
        <p:nvPicPr>
          <p:cNvPr id="6" name="Picture 5" descr="Screen Shot 2014-12-08 at 2.49.5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757" y="4128031"/>
            <a:ext cx="3016395" cy="2729969"/>
          </a:xfrm>
          <a:prstGeom prst="rect">
            <a:avLst/>
          </a:prstGeom>
        </p:spPr>
      </p:pic>
      <p:pic>
        <p:nvPicPr>
          <p:cNvPr id="7" name="Picture 6" descr="Screen Shot 2014-12-08 at 2.49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026" y="4128032"/>
            <a:ext cx="2828973" cy="27299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99631" y="3475308"/>
            <a:ext cx="7048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oper Black"/>
                <a:cs typeface="Cooper Black"/>
              </a:rPr>
              <a:t>Graphs of Basic Function</a:t>
            </a:r>
            <a:endParaRPr lang="en-US" sz="2400" dirty="0">
              <a:latin typeface="Cooper Black"/>
              <a:cs typeface="Cooper Black"/>
            </a:endParaRPr>
          </a:p>
        </p:txBody>
      </p:sp>
    </p:spTree>
    <p:extLst>
      <p:ext uri="{BB962C8B-B14F-4D97-AF65-F5344CB8AC3E}">
        <p14:creationId xmlns:p14="http://schemas.microsoft.com/office/powerpoint/2010/main" val="88613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12-08 at 2.51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4626" y="1239446"/>
            <a:ext cx="263876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Constant Function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i="1" dirty="0"/>
              <a:t> </a:t>
            </a:r>
            <a:r>
              <a:rPr lang="en-US" sz="2400" b="1" i="1" dirty="0" smtClean="0"/>
              <a:t>y = 2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65108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12-08 at 2.50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243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21645" y="1380574"/>
            <a:ext cx="248472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Identity Function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i="1" dirty="0"/>
              <a:t> </a:t>
            </a:r>
            <a:r>
              <a:rPr lang="en-US" sz="2400" b="1" i="1" dirty="0" smtClean="0"/>
              <a:t>y = x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43929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12-08 at 2.50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9201" y="4767676"/>
            <a:ext cx="341707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Absolute Value Function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i="1" dirty="0"/>
              <a:t> </a:t>
            </a:r>
            <a:r>
              <a:rPr lang="en-US" sz="2400" b="1" i="1" dirty="0" smtClean="0"/>
              <a:t>y = |x|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30406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12-08 at 2.50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8769"/>
            <a:ext cx="9144000" cy="70167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4663" y="1892168"/>
            <a:ext cx="308615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Square Root Function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i="1" dirty="0"/>
              <a:t> </a:t>
            </a:r>
            <a:r>
              <a:rPr lang="en-US" sz="2400" b="1" i="1" dirty="0" smtClean="0"/>
              <a:t>y = √x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4985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12-08 at 2.49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2757" y="4697111"/>
            <a:ext cx="428885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Squaring (Quadratic) Function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i="1" dirty="0"/>
              <a:t> </a:t>
            </a:r>
            <a:r>
              <a:rPr lang="en-US" sz="2400" b="1" i="1" dirty="0" smtClean="0"/>
              <a:t>y = x</a:t>
            </a:r>
            <a:r>
              <a:rPr lang="en-US" sz="2400" b="1" i="1" baseline="30000" dirty="0" smtClean="0"/>
              <a:t>2</a:t>
            </a:r>
            <a:r>
              <a:rPr lang="en-US" sz="2400" b="1" i="1" dirty="0" smtClean="0"/>
              <a:t> 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02206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89" y="2458155"/>
            <a:ext cx="8650111" cy="1143000"/>
          </a:xfrm>
        </p:spPr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5.1</a:t>
            </a:r>
            <a:b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REPRESENTING  Relations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578" y="4676422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4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12-08 at 2.49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76"/>
            <a:ext cx="9144000" cy="6847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32264" y="1962731"/>
            <a:ext cx="241679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Cubing Function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i="1" dirty="0"/>
              <a:t> </a:t>
            </a:r>
            <a:r>
              <a:rPr lang="en-US" sz="2400" b="1" i="1" dirty="0" smtClean="0"/>
              <a:t>y = x</a:t>
            </a:r>
            <a:r>
              <a:rPr lang="en-US" sz="2400" b="1" i="1" baseline="30000" dirty="0" smtClean="0"/>
              <a:t>2</a:t>
            </a:r>
            <a:r>
              <a:rPr lang="en-US" sz="2400" b="1" i="1" dirty="0" smtClean="0"/>
              <a:t> 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81223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43" y="483201"/>
            <a:ext cx="7896385" cy="582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6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Class work: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Answer CYU # 4-9 on pages 270-271.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5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Homework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# 7-10 on page 263.</a:t>
            </a:r>
          </a:p>
          <a:p>
            <a:r>
              <a:rPr lang="en-US" dirty="0" smtClean="0"/>
              <a:t>Answer # 14-16, 19-23 on pages 272-273.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5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teachers.henrico.k12</a:t>
            </a:r>
            <a:r>
              <a:rPr lang="en-US" i="1" dirty="0"/>
              <a:t>.va.us</a:t>
            </a:r>
            <a:r>
              <a:rPr lang="en-US" i="1" dirty="0" smtClean="0"/>
              <a:t>/</a:t>
            </a:r>
          </a:p>
          <a:p>
            <a:r>
              <a:rPr lang="en-US" i="1" dirty="0"/>
              <a:t>sms8thmath.weebly.com</a:t>
            </a:r>
            <a:r>
              <a:rPr lang="en-US" i="1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arrow diagram</a:t>
            </a:r>
          </a:p>
          <a:p>
            <a:r>
              <a:rPr lang="en-US" dirty="0"/>
              <a:t>relation</a:t>
            </a:r>
          </a:p>
          <a:p>
            <a:r>
              <a:rPr lang="en-US" dirty="0" smtClean="0"/>
              <a:t>function</a:t>
            </a:r>
          </a:p>
          <a:p>
            <a:r>
              <a:rPr lang="en-US" dirty="0" smtClean="0"/>
              <a:t>set</a:t>
            </a:r>
          </a:p>
          <a:p>
            <a:r>
              <a:rPr lang="en-US" dirty="0" smtClean="0"/>
              <a:t>element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04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1-12 at 9.17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6" y="1884329"/>
            <a:ext cx="8411730" cy="437183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Introduction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4557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1-12 at 9.17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41" y="1939386"/>
            <a:ext cx="8425384" cy="45597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Example: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6901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01-12 at 9.18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98" y="535517"/>
            <a:ext cx="8171527" cy="56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7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1-12 at 9.18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25" y="241299"/>
            <a:ext cx="8661400" cy="632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48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6FABCD560014E94A634897746767A4C"/>
  <p:tag name="SLIDEID" val="36FABCD560014E94A634897746767A4C"/>
  <p:tag name="SLIDEORDER" val="1"/>
  <p:tag name="SLIDETYPE" val="Q"/>
  <p:tag name="DEMOGRAPHIC" val="False"/>
  <p:tag name="SPEEDSCORING" val="False"/>
  <p:tag name="VALUES" val="Incorrect¤Incorrect¤Correct¤Incorrect¤Incorrect"/>
  <p:tag name="TOTALRESPONSES" val="32"/>
  <p:tag name="SLICED" val="False"/>
  <p:tag name="RESPONSES" val="COM12,1,32,3;1;1;4;5;1;5;2;3;2;1;1;5;4;5;2;2;1;4;3;2;2;2;1;1;3;2;4;5;2;2;2;"/>
  <p:tag name="CHARTSTRINGSTD" val="8 11 4 4 5"/>
  <p:tag name="CHARTSTRINGREV" val="5 4 4 11 8"/>
  <p:tag name="CHARTSTRINGSTDPER" val="0.25 0.34375 0.125 0.125 0.15625"/>
  <p:tag name="CHARTSTRINGREVPER" val="0.15625 0.125 0.125 0.34375 0.25"/>
  <p:tag name="QUESTIONALIAS" val="What is the domain of the relation{(2,1), (4,2), (3,3), (4,1)}"/>
  <p:tag name="ANSWERSALIAS" val="{2, 3, 4, 4}¤{1, 2, 3, 1}¤{2, 3, 4}¤{1, 2, 3}¤{1, 2, 3, 4}"/>
  <p:tag name="CHARTCOLORS" val="2"/>
  <p:tag name="RESPONSESGATHER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62"/>
  <p:tag name="FONTSIZE" val="32"/>
  <p:tag name="BULLETTYPE" val="ppBulletArabicPeriod"/>
  <p:tag name="ANSWERTEXT" val="{2, 3, 4, 4}&#10;{1, 2, 3, 1}&#10;{2, 3, 4}&#10;{1, 2, 3}&#10;{1, 2, 3, 4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6FABCD560014E94A634897746767A4C"/>
  <p:tag name="SLIDETYPE" val="Q"/>
  <p:tag name="DEMOGRAPHIC" val="False"/>
  <p:tag name="SPEEDSCORING" val="False"/>
  <p:tag name="TOTALRESPONSES" val="32"/>
  <p:tag name="SLICED" val="False"/>
  <p:tag name="RESPONSES" val="COM12,1,32,3;1;1;4;5;1;5;2;3;2;1;1;5;4;5;2;2;1;4;3;2;2;2;1;1;3;2;4;5;2;2;2;"/>
  <p:tag name="CHARTSTRINGSTD" val="8 11 4 4 5"/>
  <p:tag name="CHARTSTRINGREV" val="5 4 4 11 8"/>
  <p:tag name="CHARTSTRINGSTDPER" val="0.25 0.34375 0.125 0.125 0.15625"/>
  <p:tag name="CHARTSTRINGREVPER" val="0.15625 0.125 0.125 0.34375 0.25"/>
  <p:tag name="SLIDEORDER" val="2"/>
  <p:tag name="SLIDEGUID" val="12987C5F1C93448084026D451C3EB1DF"/>
  <p:tag name="VALUES" val="Incorrect¤Incorrect¤Incorrect¤Correct¤Incorrect"/>
  <p:tag name="QUESTIONALIAS" val="What is the range of the relation{(2,1), (4,2), (3,3), (4,1)}"/>
  <p:tag name="ANSWERSALIAS" val="{2, 3, 4, 4}¤{1, 2, 3, 1}¤{2, 3, 4}¤{1, 2, 3}¤{1, 2, 3, 4}"/>
  <p:tag name="CHARTCOLORS" val="2"/>
  <p:tag name="RESPONSESGATHER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62"/>
  <p:tag name="FONTSIZE" val="32"/>
  <p:tag name="BULLETTYPE" val="ppBulletArabicPeriod"/>
  <p:tag name="ANSWERTEXT" val="{2, 3, 4, 4}&#10;{1, 2, 3, 1}&#10;{2, 3, 4}&#10;{1, 2, 3}&#10;{1, 2, 3, 4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0"/>
</p:tagLst>
</file>

<file path=ppt/theme/theme1.xml><?xml version="1.0" encoding="utf-8"?>
<a:theme xmlns:a="http://schemas.openxmlformats.org/drawingml/2006/main" name="Math Blu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CC0099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495300" marR="0" indent="-4953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495300" marR="0" indent="-4953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Blue.thmx</Template>
  <TotalTime>4520</TotalTime>
  <Words>1053</Words>
  <Application>Microsoft Office PowerPoint</Application>
  <PresentationFormat>On-screen Show (4:3)</PresentationFormat>
  <Paragraphs>274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Math Blue</vt:lpstr>
      <vt:lpstr>RELATIONS AND FUNCTIONS</vt:lpstr>
      <vt:lpstr>RELATIONS AND FUNCTIONS </vt:lpstr>
      <vt:lpstr>Students are expected to:</vt:lpstr>
      <vt:lpstr>5.1 REPRESENTING  Relations</vt:lpstr>
      <vt:lpstr>Key Terms</vt:lpstr>
      <vt:lpstr>Introduction</vt:lpstr>
      <vt:lpstr>Example: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Terms</vt:lpstr>
      <vt:lpstr>How about some more definitions? The domain is the</vt:lpstr>
      <vt:lpstr>Given the relation  {(3,2), (1,6), (-2,0)},  find the domain and range.</vt:lpstr>
      <vt:lpstr>What is the domain of the relation {(2,1), (4,2), (3,3), (4,1)}</vt:lpstr>
      <vt:lpstr>What is the range of the relation {(2,1), (4,2), (3,3), (4,1)}</vt:lpstr>
      <vt:lpstr>The relation {(2,1), (-1,3), (0,4)} can be shown by</vt:lpstr>
      <vt:lpstr>Given the following table, show the relation, domain, range, and mapping. x -1 0 4 7 y 3 6 -1 3</vt:lpstr>
      <vt:lpstr>Mapping x -1 0 4 7 y 3 6 -1 3</vt:lpstr>
      <vt:lpstr>Example 1- 3</vt:lpstr>
      <vt:lpstr>Class Exercises</vt:lpstr>
      <vt:lpstr>PROPERTIES  OF  FUNCTIONS</vt:lpstr>
      <vt:lpstr>PowerPoint Presentation</vt:lpstr>
      <vt:lpstr>How would you use your calculator to solve 52?</vt:lpstr>
      <vt:lpstr>PowerPoint Presentation</vt:lpstr>
      <vt:lpstr>PowerPoint Presentation</vt:lpstr>
      <vt:lpstr>PowerPoint Presentation</vt:lpstr>
      <vt:lpstr>PowerPoint Presentation</vt:lpstr>
      <vt:lpstr>Check Your Understanding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 work:</vt:lpstr>
      <vt:lpstr>Homework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apple</dc:creator>
  <cp:lastModifiedBy>LILIAN ALBARICO</cp:lastModifiedBy>
  <cp:revision>23</cp:revision>
  <dcterms:created xsi:type="dcterms:W3CDTF">2014-01-11T13:11:27Z</dcterms:created>
  <dcterms:modified xsi:type="dcterms:W3CDTF">2017-01-16T02:52:22Z</dcterms:modified>
</cp:coreProperties>
</file>